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7" r:id="rId5"/>
    <p:sldId id="262" r:id="rId6"/>
    <p:sldId id="27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B6F"/>
    <a:srgbClr val="00A9A5"/>
    <a:srgbClr val="54C4B6"/>
    <a:srgbClr val="57C5B7"/>
    <a:srgbClr val="00A9AA"/>
    <a:srgbClr val="00AAAF"/>
    <a:srgbClr val="00ABBB"/>
    <a:srgbClr val="00A795"/>
    <a:srgbClr val="4BC1B3"/>
    <a:srgbClr val="45B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5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1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4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2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4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C6A1-CA3E-482E-B194-632BA873837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5887-8F75-4CE4-9FAC-A9B78350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23" y="-14748"/>
            <a:ext cx="5120477" cy="5702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562066"/>
            <a:ext cx="2959438" cy="329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41" y="-308600"/>
            <a:ext cx="6534150" cy="4048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5D2B58-6D2E-432C-91CB-AD0DD5BA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553" y="-546026"/>
            <a:ext cx="11021193" cy="10070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0E44E5-1E61-4101-9220-38D1F5C968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905" y="5220601"/>
            <a:ext cx="1711766" cy="1942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72CB686-BA32-4068-8177-C326FFE3B6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798" y="-165420"/>
            <a:ext cx="3099202" cy="3002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8C3A032-F452-400F-89BB-95D8A9466F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21" y="5028872"/>
            <a:ext cx="2138003" cy="21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196" y="-40536"/>
            <a:ext cx="2815144" cy="27387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196" y="5247916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5991" y="5069086"/>
            <a:ext cx="2139881" cy="21337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73EC638-AE15-4124-8E7E-153A7112351A}"/>
              </a:ext>
            </a:extLst>
          </p:cNvPr>
          <p:cNvSpPr txBox="1"/>
          <p:nvPr/>
        </p:nvSpPr>
        <p:spPr>
          <a:xfrm>
            <a:off x="6646177" y="1097978"/>
            <a:ext cx="4287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روش اجرای طرح</a:t>
            </a:r>
          </a:p>
        </p:txBody>
      </p:sp>
      <p:sp>
        <p:nvSpPr>
          <p:cNvPr id="29" name="Callout: Double Bent Line with Accent Bar 28">
            <a:extLst>
              <a:ext uri="{FF2B5EF4-FFF2-40B4-BE49-F238E27FC236}">
                <a16:creationId xmlns="" xmlns:a16="http://schemas.microsoft.com/office/drawing/2014/main" id="{DDA65BF8-6522-4397-B69D-6BB5470A8B47}"/>
              </a:ext>
            </a:extLst>
          </p:cNvPr>
          <p:cNvSpPr/>
          <p:nvPr/>
        </p:nvSpPr>
        <p:spPr>
          <a:xfrm>
            <a:off x="7685003" y="679810"/>
            <a:ext cx="2487052" cy="166733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4896"/>
              <a:gd name="adj8" fmla="val -9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4745" y="1913487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590" y="-99905"/>
            <a:ext cx="3102674" cy="3018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849" y="5253859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A51C8D-4138-4B79-ABA7-CFEC2131937E}"/>
              </a:ext>
            </a:extLst>
          </p:cNvPr>
          <p:cNvSpPr txBox="1"/>
          <p:nvPr/>
        </p:nvSpPr>
        <p:spPr>
          <a:xfrm>
            <a:off x="5617615" y="2964618"/>
            <a:ext cx="6379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40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حوزه های تخصصی مورد نیاز طرح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="" xmlns:a16="http://schemas.microsoft.com/office/drawing/2014/main" id="{7516AA0A-56A6-4FA3-A68B-42777BB1570C}"/>
              </a:ext>
            </a:extLst>
          </p:cNvPr>
          <p:cNvCxnSpPr>
            <a:cxnSpLocks/>
          </p:cNvCxnSpPr>
          <p:nvPr/>
        </p:nvCxnSpPr>
        <p:spPr>
          <a:xfrm rot="5400000">
            <a:off x="5644226" y="2677538"/>
            <a:ext cx="2288160" cy="1666769"/>
          </a:xfrm>
          <a:prstGeom prst="bentConnector3">
            <a:avLst/>
          </a:prstGeom>
          <a:ln w="34925">
            <a:solidFill>
              <a:srgbClr val="3E6B6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7A12C63-0682-4F68-A0DF-950500283303}"/>
              </a:ext>
            </a:extLst>
          </p:cNvPr>
          <p:cNvSpPr txBox="1"/>
          <p:nvPr/>
        </p:nvSpPr>
        <p:spPr>
          <a:xfrm>
            <a:off x="6377536" y="2881470"/>
            <a:ext cx="6378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32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نرم افزاری</a:t>
            </a:r>
            <a:endParaRPr lang="en-US" sz="32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3AEEC7A-D54F-40B5-BE00-C79D435898F0}"/>
              </a:ext>
            </a:extLst>
          </p:cNvPr>
          <p:cNvSpPr txBox="1"/>
          <p:nvPr/>
        </p:nvSpPr>
        <p:spPr>
          <a:xfrm>
            <a:off x="5954921" y="3510922"/>
            <a:ext cx="6378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32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سخت افزاری</a:t>
            </a:r>
            <a:endParaRPr lang="en-US" sz="32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051" y="1204360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894" y="-11790"/>
            <a:ext cx="2956816" cy="28765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869" y="5251040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2D36675-0BF3-4EFF-ABD1-D780D461507F}"/>
              </a:ext>
            </a:extLst>
          </p:cNvPr>
          <p:cNvSpPr txBox="1"/>
          <p:nvPr/>
        </p:nvSpPr>
        <p:spPr>
          <a:xfrm>
            <a:off x="6296712" y="537192"/>
            <a:ext cx="6378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40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دامنه های کاربرد طرح:</a:t>
            </a:r>
            <a:endParaRPr lang="fa-IR" sz="2400" dirty="0"/>
          </a:p>
        </p:txBody>
      </p:sp>
      <p:sp>
        <p:nvSpPr>
          <p:cNvPr id="4" name="Arrow: Left 3">
            <a:extLst>
              <a:ext uri="{FF2B5EF4-FFF2-40B4-BE49-F238E27FC236}">
                <a16:creationId xmlns="" xmlns:a16="http://schemas.microsoft.com/office/drawing/2014/main" id="{9E34B377-8F17-40D4-89F3-5D9A8DDFD0A1}"/>
              </a:ext>
            </a:extLst>
          </p:cNvPr>
          <p:cNvSpPr/>
          <p:nvPr/>
        </p:nvSpPr>
        <p:spPr>
          <a:xfrm>
            <a:off x="8234359" y="2587486"/>
            <a:ext cx="592968" cy="554636"/>
          </a:xfrm>
          <a:prstGeom prst="leftArrow">
            <a:avLst/>
          </a:prstGeom>
          <a:solidFill>
            <a:srgbClr val="00A9A5"/>
          </a:solidFill>
          <a:ln>
            <a:solidFill>
              <a:srgbClr val="3E6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15550E-7DDA-46E8-A290-69FEB93A8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3010" y="1742460"/>
            <a:ext cx="609653" cy="591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1C185E-C6B9-4D93-800C-5B9E327D6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7674" y="3464482"/>
            <a:ext cx="609653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C6364B-E30B-4085-8A3E-B5477C0BFDFF}"/>
              </a:ext>
            </a:extLst>
          </p:cNvPr>
          <p:cNvSpPr txBox="1"/>
          <p:nvPr/>
        </p:nvSpPr>
        <p:spPr>
          <a:xfrm>
            <a:off x="7364588" y="1535672"/>
            <a:ext cx="1052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ملی</a:t>
            </a:r>
            <a:endParaRPr lang="en-US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2D7DD1-68D1-4E04-B37E-8DC35E3F37D9}"/>
              </a:ext>
            </a:extLst>
          </p:cNvPr>
          <p:cNvSpPr txBox="1"/>
          <p:nvPr/>
        </p:nvSpPr>
        <p:spPr>
          <a:xfrm>
            <a:off x="6895901" y="2562666"/>
            <a:ext cx="137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منطقه ای</a:t>
            </a:r>
            <a:endParaRPr lang="en-US" sz="36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C259F8-8EE1-4ADE-AEE1-DC454F6613EC}"/>
              </a:ext>
            </a:extLst>
          </p:cNvPr>
          <p:cNvSpPr txBox="1"/>
          <p:nvPr/>
        </p:nvSpPr>
        <p:spPr>
          <a:xfrm>
            <a:off x="7364588" y="3429000"/>
            <a:ext cx="192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محلی</a:t>
            </a:r>
            <a:endParaRPr lang="en-US" sz="34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422" y="868458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900" y="-51911"/>
            <a:ext cx="2547100" cy="24779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869" y="5258078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529AE1-BD19-48CE-BE97-50701FF66D0D}"/>
              </a:ext>
            </a:extLst>
          </p:cNvPr>
          <p:cNvSpPr txBox="1"/>
          <p:nvPr/>
        </p:nvSpPr>
        <p:spPr>
          <a:xfrm>
            <a:off x="6621550" y="802365"/>
            <a:ext cx="551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مدت زمان اجرای طرح</a:t>
            </a:r>
            <a:endParaRPr lang="en-US" sz="44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5B2120-AAB1-473F-BC3E-20A37BA3E9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5686" y="51075"/>
            <a:ext cx="231668" cy="19691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451350-6155-439B-AB4D-5CBFF28F9126}"/>
              </a:ext>
            </a:extLst>
          </p:cNvPr>
          <p:cNvSpPr txBox="1"/>
          <p:nvPr/>
        </p:nvSpPr>
        <p:spPr>
          <a:xfrm>
            <a:off x="1746817" y="2554158"/>
            <a:ext cx="8165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ایده</a:t>
            </a:r>
            <a:r>
              <a:rPr lang="fa-IR" sz="3600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: (تا زمان رسیدن به نمونه اولیه)</a:t>
            </a:r>
          </a:p>
          <a:p>
            <a:pPr algn="r" rtl="1"/>
            <a:endParaRPr lang="fa-IR" sz="3600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algn="r" rtl="1"/>
            <a:r>
              <a:rPr lang="fa-IR" sz="36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نمونه اولیه</a:t>
            </a:r>
            <a:r>
              <a:rPr lang="fa-IR" sz="3600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Wingdings" panose="05000000000000000000" pitchFamily="2" charset="2"/>
              </a:rPr>
              <a:t>: ( تا رسیدن به محصول تجاری)</a:t>
            </a:r>
          </a:p>
          <a:p>
            <a:pPr algn="r" rtl="1"/>
            <a:endParaRPr lang="fa-IR" sz="3600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  <a:sym typeface="Wingdings" panose="05000000000000000000" pitchFamily="2" charset="2"/>
            </a:endParaRPr>
          </a:p>
          <a:p>
            <a:pPr algn="r" rtl="1"/>
            <a:r>
              <a:rPr lang="fa-IR" sz="36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Wingdings" panose="05000000000000000000" pitchFamily="2" charset="2"/>
              </a:rPr>
              <a:t>محصول تجاری</a:t>
            </a:r>
            <a:r>
              <a:rPr lang="fa-IR" sz="3600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Wingdings" panose="05000000000000000000" pitchFamily="2" charset="2"/>
              </a:rPr>
              <a:t>: (نقطه سر به سر)</a:t>
            </a:r>
            <a:endParaRPr lang="en-US" sz="3600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422" y="868458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557" y="-33270"/>
            <a:ext cx="2660707" cy="25885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5376" y="5258077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5B2120-AAB1-473F-BC3E-20A37BA3E9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6883" y="512267"/>
            <a:ext cx="231668" cy="19691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DC81C70-DF57-4C5C-9039-2C3A31361202}"/>
              </a:ext>
            </a:extLst>
          </p:cNvPr>
          <p:cNvSpPr txBox="1"/>
          <p:nvPr/>
        </p:nvSpPr>
        <p:spPr>
          <a:xfrm>
            <a:off x="6962717" y="1173690"/>
            <a:ext cx="6378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36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مشتریان بالقوه و بالفعل طرح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422" y="868458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844" y="18233"/>
            <a:ext cx="2580134" cy="25101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5846" y="5251040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5B2120-AAB1-473F-BC3E-20A37BA3E9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0225" y="452306"/>
            <a:ext cx="231668" cy="19691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6B4C04-5E3C-483C-815C-D0F24FEB47DA}"/>
              </a:ext>
            </a:extLst>
          </p:cNvPr>
          <p:cNvSpPr txBox="1"/>
          <p:nvPr/>
        </p:nvSpPr>
        <p:spPr>
          <a:xfrm>
            <a:off x="7200203" y="1082952"/>
            <a:ext cx="6378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40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چشم انداز نهایی طرح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422" y="868458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448" y="-233116"/>
            <a:ext cx="2956816" cy="28765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5846" y="5251040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5E1129-B7D2-4E63-94FF-9723BB91D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7485" y="1900993"/>
            <a:ext cx="7486537" cy="2822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422" y="868458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074932-5B19-4CC6-98FE-10264F64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7AB2951-869C-401D-AE67-0B05B7EF4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313173" y="12686"/>
            <a:ext cx="4878827" cy="5442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32EC4-934E-4E5A-9616-FE6BF69FD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8815" y="-304748"/>
            <a:ext cx="6210278" cy="3846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F30EC6-6593-4BB5-897A-995D11890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8214" y="5061062"/>
            <a:ext cx="2139881" cy="2133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1EE7A23-3181-45A5-AAD6-D71562943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9477" y="5224176"/>
            <a:ext cx="1707028" cy="1944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ECFF4C6-4B5E-4CF6-B28D-880C56213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3104" y="12685"/>
            <a:ext cx="2924515" cy="28451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3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6" y="2658794"/>
            <a:ext cx="1624818" cy="1624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8E76CD-E47C-4613-A024-95EBF4D546C3}"/>
              </a:ext>
            </a:extLst>
          </p:cNvPr>
          <p:cNvSpPr txBox="1"/>
          <p:nvPr/>
        </p:nvSpPr>
        <p:spPr>
          <a:xfrm>
            <a:off x="-149290" y="4069168"/>
            <a:ext cx="12341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 امنیت غذایی و راه های کاهش مصرف آنتی بیوتیک</a:t>
            </a:r>
          </a:p>
          <a:p>
            <a:pPr algn="ctr"/>
            <a:r>
              <a:rPr lang="fa-IR" sz="5400" b="1" dirty="0" smtClean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و واکسن های دامی</a:t>
            </a:r>
            <a:endParaRPr lang="en-US" sz="54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7A7B4B-2491-4A53-82B3-16F5AD9B8993}"/>
              </a:ext>
            </a:extLst>
          </p:cNvPr>
          <p:cNvSpPr txBox="1"/>
          <p:nvPr/>
        </p:nvSpPr>
        <p:spPr>
          <a:xfrm>
            <a:off x="3620542" y="2748422"/>
            <a:ext cx="5915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فرم ارائه طرح پیشنهادی </a:t>
            </a:r>
            <a:r>
              <a:rPr lang="fa-IR" sz="4400" b="1" dirty="0" smtClean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در رویداد:</a:t>
            </a:r>
            <a:endParaRPr lang="fa-IR" sz="44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3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074932-5B19-4CC6-98FE-10264F64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7AB2951-869C-401D-AE67-0B05B7EF4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313173" y="0"/>
            <a:ext cx="4878827" cy="5442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32EC4-934E-4E5A-9616-FE6BF69FD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168" y="-318396"/>
            <a:ext cx="6210278" cy="3846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F30EC6-6593-4BB5-897A-995D11890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8214" y="5061062"/>
            <a:ext cx="2139881" cy="2133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1EE7A23-3181-45A5-AAD6-D71562943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9670" y="5241972"/>
            <a:ext cx="1707028" cy="1944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ECFF4C6-4B5E-4CF6-B28D-880C56213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995" y="-125009"/>
            <a:ext cx="2783055" cy="2707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8DEF42-8B90-4B56-9341-F2F9E4080B2E}"/>
              </a:ext>
            </a:extLst>
          </p:cNvPr>
          <p:cNvSpPr txBox="1"/>
          <p:nvPr/>
        </p:nvSpPr>
        <p:spPr>
          <a:xfrm>
            <a:off x="1590035" y="2146413"/>
            <a:ext cx="86392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باسلام و تقدیم احترام؛</a:t>
            </a:r>
          </a:p>
          <a:p>
            <a:pPr algn="just" rtl="1"/>
            <a:r>
              <a:rPr lang="fa-IR" sz="32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ضمن سپاس از استقبال و حسن نظر حضرتعالی نسبت به ارائه طرح خود در این رویداد، خواهشمند است طبق اسلایدهای بعدی نسبت به تکمیل این فرم جهت معرفی جامع طرح خود و همچنین آشنایی هرچه بیشتر هیات محترم داوران با آن اقدام فرمایید. </a:t>
            </a:r>
          </a:p>
          <a:p>
            <a:pPr algn="just" rtl="1"/>
            <a:endParaRPr lang="fa-IR" b="1" dirty="0">
              <a:solidFill>
                <a:srgbClr val="3E6B6F"/>
              </a:solidFill>
            </a:endParaRPr>
          </a:p>
          <a:p>
            <a:pPr algn="l"/>
            <a:r>
              <a:rPr lang="fa-IR" sz="2000" b="1" dirty="0">
                <a:solidFill>
                  <a:srgbClr val="3E6B6F"/>
                </a:solidFill>
              </a:rPr>
              <a:t> </a:t>
            </a:r>
            <a:r>
              <a:rPr lang="fa-IR" sz="2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با</a:t>
            </a:r>
            <a:r>
              <a:rPr lang="fa-IR" sz="24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a-IR" sz="2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تشکر</a:t>
            </a:r>
            <a:r>
              <a:rPr lang="fa-IR" sz="2000" b="1" dirty="0">
                <a:solidFill>
                  <a:srgbClr val="3E6B6F"/>
                </a:solidFill>
              </a:rPr>
              <a:t> </a:t>
            </a: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75250" y="746449"/>
            <a:ext cx="7669763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40766" y="1156996"/>
            <a:ext cx="8042988" cy="5019869"/>
          </a:xfrm>
          <a:prstGeom prst="rect">
            <a:avLst/>
          </a:prstGeom>
          <a:blipFill dpi="0" rotWithShape="1">
            <a:blip r:embed="rId8">
              <a:alphaModFix amt="1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5;p46">
            <a:extLst>
              <a:ext uri="{FF2B5EF4-FFF2-40B4-BE49-F238E27FC236}">
                <a16:creationId xmlns="" xmlns:a16="http://schemas.microsoft.com/office/drawing/2014/main" id="{D23F369F-0015-4EB3-9957-E3195A206D84}"/>
              </a:ext>
            </a:extLst>
          </p:cNvPr>
          <p:cNvSpPr/>
          <p:nvPr/>
        </p:nvSpPr>
        <p:spPr>
          <a:xfrm>
            <a:off x="2745018" y="1182308"/>
            <a:ext cx="6870533" cy="730363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AB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F70DA7B-3FDE-4109-BA7A-BEA45232A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018" y="2087375"/>
            <a:ext cx="6876884" cy="652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5146D7C-5770-411C-B153-2D98C572B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018" y="2843705"/>
            <a:ext cx="6876884" cy="668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55F2C5F-6C50-483A-BADC-0D3BE8DB9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921" y="3608698"/>
            <a:ext cx="6882981" cy="6688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A23F5CB-2AF5-4727-922E-168527CF89E8}"/>
              </a:ext>
            </a:extLst>
          </p:cNvPr>
          <p:cNvSpPr txBox="1"/>
          <p:nvPr/>
        </p:nvSpPr>
        <p:spPr>
          <a:xfrm>
            <a:off x="6007636" y="1273901"/>
            <a:ext cx="34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نام  ایده پرداز(گروه یا فرد):</a:t>
            </a:r>
            <a:endParaRPr lang="en-US" sz="28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FBCF987-0F08-44EA-A562-BD2866E61579}"/>
              </a:ext>
            </a:extLst>
          </p:cNvPr>
          <p:cNvSpPr txBox="1"/>
          <p:nvPr/>
        </p:nvSpPr>
        <p:spPr>
          <a:xfrm>
            <a:off x="5609304" y="2110254"/>
            <a:ext cx="37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رشته و مدرک تحصیلی:</a:t>
            </a:r>
            <a:endParaRPr lang="en-US" sz="28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B37AEA-AA82-46D2-9016-A2088137BA49}"/>
              </a:ext>
            </a:extLst>
          </p:cNvPr>
          <p:cNvSpPr txBox="1"/>
          <p:nvPr/>
        </p:nvSpPr>
        <p:spPr>
          <a:xfrm>
            <a:off x="5709909" y="3604653"/>
            <a:ext cx="37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عنوان طرح:</a:t>
            </a:r>
            <a:endParaRPr lang="en-US" sz="28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C284D20-1BCD-4A64-9E8B-CDEF26944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8909" y="25721"/>
            <a:ext cx="2565977" cy="24963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0D021F2-80B3-4ADA-A0F9-AC837E65F1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1266" y="5281283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7D9946F-B91E-4FCB-B850-712213C0B4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3859" y="5106579"/>
            <a:ext cx="2139881" cy="21337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E79BDCC-BFBC-42DB-9212-B800013D6671}"/>
              </a:ext>
            </a:extLst>
          </p:cNvPr>
          <p:cNvSpPr txBox="1"/>
          <p:nvPr/>
        </p:nvSpPr>
        <p:spPr>
          <a:xfrm>
            <a:off x="7318938" y="2880588"/>
            <a:ext cx="202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محور طرح:</a:t>
            </a:r>
            <a:endParaRPr lang="en-US" sz="28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515FAD0-BC4E-4254-882A-09687A0E57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5404" y="4434883"/>
            <a:ext cx="6882981" cy="6706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21843C7-B400-4993-B149-EFFE6AEC11CD}"/>
              </a:ext>
            </a:extLst>
          </p:cNvPr>
          <p:cNvSpPr txBox="1"/>
          <p:nvPr/>
        </p:nvSpPr>
        <p:spPr>
          <a:xfrm>
            <a:off x="5587528" y="4452212"/>
            <a:ext cx="469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نوع طرح(</a:t>
            </a:r>
            <a:r>
              <a:rPr lang="fa-IR" sz="20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دانشجویی،استارتاپ،تجاری سازی شده و....) :</a:t>
            </a:r>
            <a:endParaRPr lang="en-US" sz="28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7422" y="868458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-83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468" y="-68472"/>
            <a:ext cx="2872677" cy="27947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507" y="5253859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73EC638-AE15-4124-8E7E-153A7112351A}"/>
              </a:ext>
            </a:extLst>
          </p:cNvPr>
          <p:cNvSpPr txBox="1"/>
          <p:nvPr/>
        </p:nvSpPr>
        <p:spPr>
          <a:xfrm>
            <a:off x="6976301" y="913399"/>
            <a:ext cx="473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حوزه تخصصی طرح</a:t>
            </a:r>
            <a:endParaRPr lang="en-US" sz="48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9" name="Callout: Double Bent Line with Accent Bar 28">
            <a:extLst>
              <a:ext uri="{FF2B5EF4-FFF2-40B4-BE49-F238E27FC236}">
                <a16:creationId xmlns="" xmlns:a16="http://schemas.microsoft.com/office/drawing/2014/main" id="{DDA65BF8-6522-4397-B69D-6BB5470A8B47}"/>
              </a:ext>
            </a:extLst>
          </p:cNvPr>
          <p:cNvSpPr/>
          <p:nvPr/>
        </p:nvSpPr>
        <p:spPr>
          <a:xfrm>
            <a:off x="7242761" y="419411"/>
            <a:ext cx="2628850" cy="181897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4896"/>
              <a:gd name="adj8" fmla="val -9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422" y="868458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-83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74" y="-4303"/>
            <a:ext cx="2610106" cy="25392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507" y="5253859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73EC638-AE15-4124-8E7E-153A7112351A}"/>
              </a:ext>
            </a:extLst>
          </p:cNvPr>
          <p:cNvSpPr txBox="1"/>
          <p:nvPr/>
        </p:nvSpPr>
        <p:spPr>
          <a:xfrm>
            <a:off x="7667524" y="821065"/>
            <a:ext cx="3046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اهداف طرح</a:t>
            </a:r>
            <a:endParaRPr lang="en-US" sz="60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9" name="Callout: Double Bent Line with Accent Bar 28">
            <a:extLst>
              <a:ext uri="{FF2B5EF4-FFF2-40B4-BE49-F238E27FC236}">
                <a16:creationId xmlns="" xmlns:a16="http://schemas.microsoft.com/office/drawing/2014/main" id="{DDA65BF8-6522-4397-B69D-6BB5470A8B47}"/>
              </a:ext>
            </a:extLst>
          </p:cNvPr>
          <p:cNvSpPr/>
          <p:nvPr/>
        </p:nvSpPr>
        <p:spPr>
          <a:xfrm>
            <a:off x="7920759" y="419410"/>
            <a:ext cx="2628850" cy="181897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4896"/>
              <a:gd name="adj8" fmla="val -9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422" y="868458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685" y="0"/>
            <a:ext cx="2768512" cy="26933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849" y="5238531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73EC638-AE15-4124-8E7E-153A7112351A}"/>
              </a:ext>
            </a:extLst>
          </p:cNvPr>
          <p:cNvSpPr txBox="1"/>
          <p:nvPr/>
        </p:nvSpPr>
        <p:spPr>
          <a:xfrm>
            <a:off x="7205993" y="913399"/>
            <a:ext cx="316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ضرورت انجام طرح</a:t>
            </a:r>
            <a:endParaRPr lang="en-US" sz="4800" b="1" dirty="0">
              <a:solidFill>
                <a:srgbClr val="3E6B6F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9" name="Callout: Double Bent Line with Accent Bar 28">
            <a:extLst>
              <a:ext uri="{FF2B5EF4-FFF2-40B4-BE49-F238E27FC236}">
                <a16:creationId xmlns="" xmlns:a16="http://schemas.microsoft.com/office/drawing/2014/main" id="{DDA65BF8-6522-4397-B69D-6BB5470A8B47}"/>
              </a:ext>
            </a:extLst>
          </p:cNvPr>
          <p:cNvSpPr/>
          <p:nvPr/>
        </p:nvSpPr>
        <p:spPr>
          <a:xfrm>
            <a:off x="7491658" y="495231"/>
            <a:ext cx="2487052" cy="166733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4896"/>
              <a:gd name="adj8" fmla="val -9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422" y="868458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294" y="198089"/>
            <a:ext cx="2605206" cy="25345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869" y="5251040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73EC638-AE15-4124-8E7E-153A7112351A}"/>
              </a:ext>
            </a:extLst>
          </p:cNvPr>
          <p:cNvSpPr txBox="1"/>
          <p:nvPr/>
        </p:nvSpPr>
        <p:spPr>
          <a:xfrm>
            <a:off x="5858032" y="917410"/>
            <a:ext cx="428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نوآوری های مورد نیاز طرح(روش و یا ایده و .....) </a:t>
            </a:r>
          </a:p>
        </p:txBody>
      </p:sp>
      <p:sp>
        <p:nvSpPr>
          <p:cNvPr id="29" name="Callout: Double Bent Line with Accent Bar 28">
            <a:extLst>
              <a:ext uri="{FF2B5EF4-FFF2-40B4-BE49-F238E27FC236}">
                <a16:creationId xmlns="" xmlns:a16="http://schemas.microsoft.com/office/drawing/2014/main" id="{DDA65BF8-6522-4397-B69D-6BB5470A8B47}"/>
              </a:ext>
            </a:extLst>
          </p:cNvPr>
          <p:cNvSpPr/>
          <p:nvPr/>
        </p:nvSpPr>
        <p:spPr>
          <a:xfrm>
            <a:off x="6198731" y="512276"/>
            <a:ext cx="2487052" cy="166733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4896"/>
              <a:gd name="adj8" fmla="val -9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115" y="1540263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7B6FE-E8F5-44BC-88D5-C45424B5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778"/>
            <a:ext cx="2956816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B7207-3828-4DFB-BFE3-69972FC8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5184" y="18234"/>
            <a:ext cx="2956816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D8C418-A290-40EE-BF07-357FCF5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292" y="-233116"/>
            <a:ext cx="5040037" cy="31240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2C4214-2F60-4C67-B342-320C5EE6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636" y="0"/>
            <a:ext cx="2578550" cy="2508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026607B-B901-40E4-B6E0-E4BFF3A7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869" y="5251040"/>
            <a:ext cx="1707028" cy="1944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A9BE8E9-75E4-46B1-A326-BAA3DB15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83" y="5069086"/>
            <a:ext cx="2139881" cy="21337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73EC638-AE15-4124-8E7E-153A7112351A}"/>
              </a:ext>
            </a:extLst>
          </p:cNvPr>
          <p:cNvSpPr txBox="1"/>
          <p:nvPr/>
        </p:nvSpPr>
        <p:spPr>
          <a:xfrm>
            <a:off x="6356579" y="548039"/>
            <a:ext cx="4287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میزان دسترسی و راحتی</a:t>
            </a:r>
          </a:p>
          <a:p>
            <a:pPr algn="ctr" rtl="1"/>
            <a:r>
              <a:rPr lang="fa-IR" sz="4400" b="1" dirty="0">
                <a:solidFill>
                  <a:srgbClr val="3E6B6F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اجرای طرح</a:t>
            </a:r>
          </a:p>
        </p:txBody>
      </p:sp>
      <p:sp>
        <p:nvSpPr>
          <p:cNvPr id="29" name="Callout: Double Bent Line with Accent Bar 28">
            <a:extLst>
              <a:ext uri="{FF2B5EF4-FFF2-40B4-BE49-F238E27FC236}">
                <a16:creationId xmlns="" xmlns:a16="http://schemas.microsoft.com/office/drawing/2014/main" id="{DDA65BF8-6522-4397-B69D-6BB5470A8B47}"/>
              </a:ext>
            </a:extLst>
          </p:cNvPr>
          <p:cNvSpPr/>
          <p:nvPr/>
        </p:nvSpPr>
        <p:spPr>
          <a:xfrm>
            <a:off x="6948299" y="390299"/>
            <a:ext cx="2487052" cy="166733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4896"/>
              <a:gd name="adj8" fmla="val -9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083" y="1736916"/>
            <a:ext cx="81571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</TotalTime>
  <Words>189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Microsoft Uighur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mohammad.km</dc:creator>
  <cp:lastModifiedBy>mohammad.km</cp:lastModifiedBy>
  <cp:revision>54</cp:revision>
  <dcterms:created xsi:type="dcterms:W3CDTF">2023-01-23T20:19:07Z</dcterms:created>
  <dcterms:modified xsi:type="dcterms:W3CDTF">2023-01-30T14:19:21Z</dcterms:modified>
</cp:coreProperties>
</file>